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Inter" panose="020B060402020202020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757f6c52a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757f6c52a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757f6c52a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57f6c52a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57f6c52a7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757f6c52a7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57f6c52a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757f6c52a7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3757f6c52a7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57f6c52a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57f6c52a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757f6c52a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57f6c52a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757f6c52a7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757f6c52a7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757f6c52a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757f6c52a7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757f6c52a7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57f6c52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57f6c52a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757f6c52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2cb3b66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72cb3b66f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372cb3b66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 rot="5400000">
            <a:off x="12000600" y="808"/>
            <a:ext cx="2629800" cy="26298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0" y="784"/>
            <a:ext cx="8245928" cy="8214833"/>
            <a:chOff x="0" y="75"/>
            <a:chExt cx="5153705" cy="515295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5659440" y="2525440"/>
            <a:ext cx="8028000" cy="2526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8134320" y="6279880"/>
            <a:ext cx="5553000" cy="809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7050240" y="0"/>
            <a:ext cx="7580160" cy="8228904"/>
            <a:chOff x="4406400" y="0"/>
            <a:chExt cx="4737600" cy="5143065"/>
          </a:xfrm>
        </p:grpSpPr>
        <p:sp>
          <p:nvSpPr>
            <p:cNvPr id="111" name="Google Shape;111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318160" y="2055480"/>
            <a:ext cx="7641600" cy="2081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body" idx="1"/>
          </p:nvPr>
        </p:nvSpPr>
        <p:spPr>
          <a:xfrm>
            <a:off x="1318160" y="4228999"/>
            <a:ext cx="7641600" cy="1950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7050240" y="0"/>
            <a:ext cx="7580160" cy="8228904"/>
            <a:chOff x="4406400" y="0"/>
            <a:chExt cx="4737600" cy="5143065"/>
          </a:xfrm>
        </p:grpSpPr>
        <p:sp>
          <p:nvSpPr>
            <p:cNvPr id="25" name="Google Shape;25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1318160" y="3284800"/>
            <a:ext cx="7339200" cy="18378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>
            <a:off x="0" y="609602"/>
            <a:ext cx="1660560" cy="1626060"/>
            <a:chOff x="0" y="381001"/>
            <a:chExt cx="1037850" cy="1016287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2076000" y="630000"/>
            <a:ext cx="11262300" cy="1462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2076000" y="2508080"/>
            <a:ext cx="11262300" cy="46578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5"/>
          <p:cNvGrpSpPr/>
          <p:nvPr/>
        </p:nvGrpSpPr>
        <p:grpSpPr>
          <a:xfrm>
            <a:off x="0" y="609602"/>
            <a:ext cx="1660560" cy="1626060"/>
            <a:chOff x="0" y="381001"/>
            <a:chExt cx="1037850" cy="1016287"/>
          </a:xfrm>
        </p:grpSpPr>
        <p:sp>
          <p:nvSpPr>
            <p:cNvPr id="54" name="Google Shape;54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2076000" y="630000"/>
            <a:ext cx="11262300" cy="1462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2076000" y="2508080"/>
            <a:ext cx="5445000" cy="46578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7893154" y="2508080"/>
            <a:ext cx="5445000" cy="46578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0" y="609602"/>
            <a:ext cx="1660560" cy="1626060"/>
            <a:chOff x="0" y="381001"/>
            <a:chExt cx="1037850" cy="1016287"/>
          </a:xfrm>
        </p:grpSpPr>
        <p:sp>
          <p:nvSpPr>
            <p:cNvPr id="62" name="Google Shape;6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2076000" y="630000"/>
            <a:ext cx="11262300" cy="1462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0" y="609602"/>
            <a:ext cx="1660560" cy="1626060"/>
            <a:chOff x="0" y="381001"/>
            <a:chExt cx="1037850" cy="1016287"/>
          </a:xfrm>
        </p:grpSpPr>
        <p:sp>
          <p:nvSpPr>
            <p:cNvPr id="68" name="Google Shape;68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2076000" y="630000"/>
            <a:ext cx="6078300" cy="2388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2076000" y="3156080"/>
            <a:ext cx="6078300" cy="3865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8"/>
          <p:cNvGrpSpPr/>
          <p:nvPr/>
        </p:nvGrpSpPr>
        <p:grpSpPr>
          <a:xfrm>
            <a:off x="7050240" y="0"/>
            <a:ext cx="7580160" cy="8229600"/>
            <a:chOff x="4406400" y="0"/>
            <a:chExt cx="4737600" cy="5143500"/>
          </a:xfrm>
        </p:grpSpPr>
        <p:sp>
          <p:nvSpPr>
            <p:cNvPr id="75" name="Google Shape;75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18160" y="1386840"/>
            <a:ext cx="7339200" cy="5633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9"/>
          <p:cNvGrpSpPr/>
          <p:nvPr/>
        </p:nvGrpSpPr>
        <p:grpSpPr>
          <a:xfrm>
            <a:off x="0" y="609602"/>
            <a:ext cx="1660560" cy="1626060"/>
            <a:chOff x="0" y="381001"/>
            <a:chExt cx="1037850" cy="1016287"/>
          </a:xfrm>
        </p:grpSpPr>
        <p:sp>
          <p:nvSpPr>
            <p:cNvPr id="97" name="Google Shape;97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2076000" y="2653320"/>
            <a:ext cx="4858200" cy="28026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2076000" y="5660800"/>
            <a:ext cx="4858200" cy="809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7437120" y="2714560"/>
            <a:ext cx="5883000" cy="37560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0"/>
          <p:cNvGrpSpPr/>
          <p:nvPr/>
        </p:nvGrpSpPr>
        <p:grpSpPr>
          <a:xfrm>
            <a:off x="0" y="6605715"/>
            <a:ext cx="1118280" cy="1095451"/>
            <a:chOff x="0" y="3785672"/>
            <a:chExt cx="698925" cy="684657"/>
          </a:xfrm>
        </p:grpSpPr>
        <p:sp>
          <p:nvSpPr>
            <p:cNvPr id="105" name="Google Shape;105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46275" tIns="146275" rIns="146275" bIns="146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1300360" y="6888600"/>
            <a:ext cx="11097600" cy="8382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  <a:def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Mastering Prompt Engineering</a:t>
            </a:r>
            <a:endParaRPr sz="4450" b="0" i="0" u="none" strike="noStrike" cap="none"/>
          </a:p>
        </p:txBody>
      </p:sp>
      <p:sp>
        <p:nvSpPr>
          <p:cNvPr id="173" name="Google Shape;173;p2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Unlocking the full potential of AI models.</a:t>
            </a:r>
            <a:endParaRPr sz="1750" b="0" i="0" u="none" strike="noStrike" cap="none"/>
          </a:p>
        </p:txBody>
      </p:sp>
      <p:sp>
        <p:nvSpPr>
          <p:cNvPr id="174" name="Google Shape;174;p21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/>
          <p:nvPr/>
        </p:nvSpPr>
        <p:spPr>
          <a:xfrm>
            <a:off x="793800" y="1148320"/>
            <a:ext cx="6414000" cy="1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Conclusion </a:t>
            </a:r>
            <a:endParaRPr sz="4450" b="1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endParaRPr sz="445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793790" y="3319820"/>
            <a:ext cx="4196358" cy="2111454"/>
          </a:xfrm>
          <a:prstGeom prst="roundRect">
            <a:avLst>
              <a:gd name="adj" fmla="val 6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793790" y="328934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"/>
          <p:cNvSpPr/>
          <p:nvPr/>
        </p:nvSpPr>
        <p:spPr>
          <a:xfrm>
            <a:off x="2551688" y="29796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5761" y="3149798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/>
          <p:nvPr/>
        </p:nvSpPr>
        <p:spPr>
          <a:xfrm>
            <a:off x="1051084" y="3886795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Embrace Iteration</a:t>
            </a:r>
            <a:endParaRPr sz="2650" b="0" i="0" u="none" strike="noStrike" cap="none"/>
          </a:p>
        </p:txBody>
      </p:sp>
      <p:sp>
        <p:nvSpPr>
          <p:cNvPr id="306" name="Google Shape;306;p30"/>
          <p:cNvSpPr/>
          <p:nvPr/>
        </p:nvSpPr>
        <p:spPr>
          <a:xfrm>
            <a:off x="1051084" y="4448175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Prompt engineering is an iterative process. Experiment and refine.</a:t>
            </a:r>
            <a:endParaRPr sz="1750" b="0" i="0" u="none" strike="noStrike" cap="none"/>
          </a:p>
        </p:txBody>
      </p:sp>
      <p:sp>
        <p:nvSpPr>
          <p:cNvPr id="307" name="Google Shape;307;p30"/>
          <p:cNvSpPr/>
          <p:nvPr/>
        </p:nvSpPr>
        <p:spPr>
          <a:xfrm>
            <a:off x="5216962" y="3319820"/>
            <a:ext cx="4196358" cy="2111454"/>
          </a:xfrm>
          <a:prstGeom prst="roundRect">
            <a:avLst>
              <a:gd name="adj" fmla="val 6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5216962" y="328934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6974860" y="29796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8933" y="3149798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/>
          <p:nvPr/>
        </p:nvSpPr>
        <p:spPr>
          <a:xfrm>
            <a:off x="5474256" y="3886795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Keep Learning</a:t>
            </a:r>
            <a:endParaRPr sz="2650" b="0" i="0" u="none" strike="noStrike" cap="none"/>
          </a:p>
        </p:txBody>
      </p:sp>
      <p:sp>
        <p:nvSpPr>
          <p:cNvPr id="312" name="Google Shape;312;p30"/>
          <p:cNvSpPr/>
          <p:nvPr/>
        </p:nvSpPr>
        <p:spPr>
          <a:xfrm>
            <a:off x="5474256" y="4448175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 models evolve; stay updated with new techniques.</a:t>
            </a:r>
            <a:endParaRPr sz="1750" b="0" i="0" u="none" strike="noStrike" cap="none"/>
          </a:p>
        </p:txBody>
      </p:sp>
      <p:sp>
        <p:nvSpPr>
          <p:cNvPr id="313" name="Google Shape;313;p30"/>
          <p:cNvSpPr/>
          <p:nvPr/>
        </p:nvSpPr>
        <p:spPr>
          <a:xfrm>
            <a:off x="9640133" y="3319820"/>
            <a:ext cx="4196358" cy="2111454"/>
          </a:xfrm>
          <a:prstGeom prst="roundRect">
            <a:avLst>
              <a:gd name="adj" fmla="val 6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9640133" y="3289340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0"/>
          <p:cNvSpPr/>
          <p:nvPr/>
        </p:nvSpPr>
        <p:spPr>
          <a:xfrm>
            <a:off x="11398032" y="29796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3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02105" y="3149798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/>
          <p:nvPr/>
        </p:nvSpPr>
        <p:spPr>
          <a:xfrm>
            <a:off x="9897425" y="3812013"/>
            <a:ext cx="4196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Practice Makes Perfect</a:t>
            </a:r>
            <a:endParaRPr sz="2650" b="0" i="0" u="none" strike="noStrike" cap="none"/>
          </a:p>
        </p:txBody>
      </p:sp>
      <p:sp>
        <p:nvSpPr>
          <p:cNvPr id="318" name="Google Shape;318;p30"/>
          <p:cNvSpPr/>
          <p:nvPr/>
        </p:nvSpPr>
        <p:spPr>
          <a:xfrm>
            <a:off x="9897427" y="4448175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more you prompt, the better you'll become at guiding AI.</a:t>
            </a:r>
            <a:endParaRPr sz="1750" b="0" i="0" u="none" strike="noStrike" cap="none"/>
          </a:p>
        </p:txBody>
      </p:sp>
      <p:sp>
        <p:nvSpPr>
          <p:cNvPr id="319" name="Google Shape;319;p30"/>
          <p:cNvSpPr/>
          <p:nvPr/>
        </p:nvSpPr>
        <p:spPr>
          <a:xfrm>
            <a:off x="793790" y="568642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Mastering prompt engineering empowers you to unlock the true potential of AI, transforming it into a precise and invaluable tool for any task.</a:t>
            </a:r>
            <a:endParaRPr sz="1750" b="0" i="0" u="none" strike="noStrike" cap="none"/>
          </a:p>
        </p:txBody>
      </p:sp>
      <p:sp>
        <p:nvSpPr>
          <p:cNvPr id="320" name="Google Shape;320;p30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44E0730E-EB6D-7D08-27C7-11DE76EC5702}"/>
              </a:ext>
            </a:extLst>
          </p:cNvPr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 txBox="1"/>
          <p:nvPr/>
        </p:nvSpPr>
        <p:spPr>
          <a:xfrm>
            <a:off x="1877975" y="1100475"/>
            <a:ext cx="6889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Roboto"/>
                <a:ea typeface="Roboto"/>
                <a:cs typeface="Roboto"/>
                <a:sym typeface="Roboto"/>
              </a:rPr>
              <a:t>Large Language Models (LLMs)</a:t>
            </a:r>
            <a:endParaRPr sz="43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861225" y="2368400"/>
            <a:ext cx="13277400" cy="17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LLMs are smart computer programs that learn from lots of text and code. They can read, write, and understand language much like people do.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LLM: Stands for Large Language Model.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1363625" y="4844223"/>
            <a:ext cx="10466400" cy="24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700" b="1"/>
              <a:t>Where Are LLMs Used?</a:t>
            </a:r>
            <a:endParaRPr sz="2700" b="1"/>
          </a:p>
          <a:p>
            <a:pPr marL="457200" lvl="0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Customer Service: Chatbots that answer questions quickly.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Writing Help: Help writers make drafts or new ideas.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Coding: Suggest and fix computer code.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Education: Summarize long papers and create lesson plans.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3E9F57C1-25E9-7AA6-6397-81722BCAB3BF}"/>
              </a:ext>
            </a:extLst>
          </p:cNvPr>
          <p:cNvSpPr txBox="1"/>
          <p:nvPr/>
        </p:nvSpPr>
        <p:spPr>
          <a:xfrm>
            <a:off x="1272390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/>
        </p:nvSpPr>
        <p:spPr>
          <a:xfrm>
            <a:off x="921050" y="1160275"/>
            <a:ext cx="12404100" cy="26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300" b="1"/>
              <a:t>How Do They Work?</a:t>
            </a:r>
            <a:endParaRPr sz="3300" b="1"/>
          </a:p>
          <a:p>
            <a:pPr marL="457200" lvl="0" indent="-3810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Learning: LLMs study many books, articles, and websites to learn how language works.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Special Training: After learning a lot, they’re taught to be really good at certain jobs (like answering questions or translating).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1112425" y="4449725"/>
            <a:ext cx="7918500" cy="21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800" b="1"/>
              <a:t>What Can LLMs Do?</a:t>
            </a:r>
            <a:endParaRPr sz="2800" b="1"/>
          </a:p>
          <a:p>
            <a:pPr marL="457200" lvl="0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Create: Write new stories, articles, or code.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Chat: Talk with people in a natural way.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Analyze: Find main ideas or feelings in lots of text.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4A7338D3-D389-19C8-818F-09EE2F24BC2E}"/>
              </a:ext>
            </a:extLst>
          </p:cNvPr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/>
        </p:nvSpPr>
        <p:spPr>
          <a:xfrm>
            <a:off x="909075" y="550225"/>
            <a:ext cx="125358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200" b="1"/>
              <a:t> 1.Beginner Level: What is Generative AI?</a:t>
            </a:r>
            <a:endParaRPr sz="2200" b="1"/>
          </a:p>
          <a:p>
            <a:pPr marL="45720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Generative AI is a kind of AI that creates new things.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Normal AI just recognizes stuff (like saying “this is a dog”), but generative AI can make a new picture, text, or sound.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Text: Stories, poems, emails, or code.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Images: New photos or art.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Audio: Music, voice, or sound effects.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Video: Short or long clips.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Popular tools: ChatGPT (text), MidJourney, DALL‑E (images).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1160275" y="4653075"/>
            <a:ext cx="12846900" cy="30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500" b="1" dirty="0"/>
              <a:t>2. Intermediate Level: How Does It Work?</a:t>
            </a:r>
            <a:endParaRPr sz="25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Generative AI learns patterns from huge amounts of data and then creates new things based on that knowledge.</a:t>
            </a:r>
            <a:br>
              <a:rPr lang="en-US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Steps: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Training: Learns from big data (texts, images, sounds).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Latent Space: Saves everything as a “map” of knowledge, where similar ideas are close.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Generation: When you give a prompt, the AI finds the right spot in the map and then creates something new, not just a copy.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E7C887EE-A1F8-3DD7-4036-03C67A5EC9EE}"/>
              </a:ext>
            </a:extLst>
          </p:cNvPr>
          <p:cNvSpPr txBox="1"/>
          <p:nvPr/>
        </p:nvSpPr>
        <p:spPr>
          <a:xfrm>
            <a:off x="12723900" y="7679375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/>
        </p:nvSpPr>
        <p:spPr>
          <a:xfrm>
            <a:off x="837325" y="657900"/>
            <a:ext cx="12894600" cy="3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500" b="1"/>
              <a:t>3. Advanced Concepts: Types of Models</a:t>
            </a:r>
            <a:endParaRPr sz="2500" b="1"/>
          </a:p>
          <a:p>
            <a:pPr marL="457200" lvl="0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Transformers: Used in tools like ChatGPT. They understand context and create connected text.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GANs (Generative Adversarial Networks): Two AIs compete – one makes fake data, the other checks it. Both improve until outputs look real.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Diffusion Models: Start with “noise” and step by step turn it into a clear image (used in Stable Diffusion, MidJourney, DALL‑E).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RAG (Retrieval-Augmented Generation): Mixes trained AI with extra knowledge from databases so answers are more accurate.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1327750" y="4377950"/>
            <a:ext cx="10861200" cy="2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300" b="1"/>
              <a:t>4. Applications &amp; Challenges</a:t>
            </a:r>
            <a:endParaRPr sz="2300" b="1"/>
          </a:p>
          <a:p>
            <a:pPr marL="457200" lvl="0" indent="-3492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Multimodal AI: Works with many types at once (e.g., text + images).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Model Collapse: Risk if future AIs train on AI-generated data instead of human data.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Ethics &amp; Risks: Copyright, fake news, deepfakes, jobs loss, and high energy use.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0444FB17-C1B2-5E96-602F-648BFB6A1ADF}"/>
              </a:ext>
            </a:extLst>
          </p:cNvPr>
          <p:cNvSpPr txBox="1"/>
          <p:nvPr/>
        </p:nvSpPr>
        <p:spPr>
          <a:xfrm>
            <a:off x="1272390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/>
        </p:nvSpPr>
        <p:spPr>
          <a:xfrm>
            <a:off x="2200950" y="1016750"/>
            <a:ext cx="10777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THANK YOU TO   “</a:t>
            </a:r>
            <a:r>
              <a:rPr lang="en-US" sz="4000" b="1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ATMIYA UNIVERSITY</a:t>
            </a:r>
            <a:r>
              <a:rPr lang="en-US" sz="4000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endParaRPr sz="4000">
              <a:solidFill>
                <a:srgbClr val="2725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1866025" y="2356450"/>
            <a:ext cx="7667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2476050" y="2775100"/>
            <a:ext cx="6889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guiding me these ignite Session:-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1.Darshan Sir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2.Niraj Sir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3.Hiren Sir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4.Parul Mam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5.Acharya shir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6.Hardik Sir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7.Gaurav sir 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2368400" y="5801400"/>
            <a:ext cx="6889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Special Thank to -”Mr.Dharam Bhojani”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2571825" y="6346200"/>
            <a:ext cx="7093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https://www.linkedin.com/in/dharam-bhojani-679254135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5BF5007E-BD1F-1B2D-040A-C22EB144E608}"/>
              </a:ext>
            </a:extLst>
          </p:cNvPr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/>
        </p:nvSpPr>
        <p:spPr>
          <a:xfrm>
            <a:off x="1859225" y="1371050"/>
            <a:ext cx="1009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 SPECIAL THANKS TO  “</a:t>
            </a:r>
            <a:r>
              <a:rPr lang="en-US" sz="2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DEPARTMENT</a:t>
            </a:r>
            <a:r>
              <a:rPr lang="en-US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endParaRPr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2475900" y="2050000"/>
            <a:ext cx="72009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1.Darshan Sir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2.Khyati Mam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3.Hiren sir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4.Piyush Sir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5.Millan sir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1055950" y="4098750"/>
            <a:ext cx="6613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OTHER  DEPARTMENT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829350" y="4745250"/>
            <a:ext cx="9827700" cy="3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1.Hemant sir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2.kinjal mam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3.Tushar sir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4.Mayur sir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5.Ashish sir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6.Toshal Mam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7.Pallav Sir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8.Rupal Mam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2E2103A9-5D05-CCAF-09AD-7DEF0EA7030F}"/>
              </a:ext>
            </a:extLst>
          </p:cNvPr>
          <p:cNvSpPr txBox="1"/>
          <p:nvPr/>
        </p:nvSpPr>
        <p:spPr>
          <a:xfrm>
            <a:off x="1272390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/>
        </p:nvSpPr>
        <p:spPr>
          <a:xfrm>
            <a:off x="1566975" y="681825"/>
            <a:ext cx="10837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hhhgjhuyj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83725" y="633975"/>
            <a:ext cx="139950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"We are what we pretend to be, so we must be careful about what we pretend to be."</a:t>
            </a:r>
            <a:endParaRPr sz="5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9377925" y="4545425"/>
            <a:ext cx="5275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-Kurt Vonnegut, </a:t>
            </a:r>
            <a:r>
              <a:rPr lang="en-US" sz="2900" i="1"/>
              <a:t>Mother Night</a:t>
            </a:r>
            <a:endParaRPr sz="3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7A203417-C374-481F-8654-02892CA8C6BA}"/>
              </a:ext>
            </a:extLst>
          </p:cNvPr>
          <p:cNvSpPr txBox="1"/>
          <p:nvPr/>
        </p:nvSpPr>
        <p:spPr>
          <a:xfrm>
            <a:off x="1272390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5897523" y="17474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Agenda</a:t>
            </a:r>
            <a:endParaRPr sz="2200" b="0" i="0" u="none" strike="noStrike" cap="none"/>
          </a:p>
        </p:txBody>
      </p:sp>
      <p:sp>
        <p:nvSpPr>
          <p:cNvPr id="190" name="Google Shape;190;p23"/>
          <p:cNvSpPr/>
          <p:nvPr/>
        </p:nvSpPr>
        <p:spPr>
          <a:xfrm>
            <a:off x="4479846" y="232862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We'll Cover</a:t>
            </a:r>
            <a:endParaRPr sz="4450" b="0" i="0" u="none" strike="noStrike" cap="none"/>
          </a:p>
        </p:txBody>
      </p:sp>
      <p:sp>
        <p:nvSpPr>
          <p:cNvPr id="191" name="Google Shape;191;p23"/>
          <p:cNvSpPr/>
          <p:nvPr/>
        </p:nvSpPr>
        <p:spPr>
          <a:xfrm>
            <a:off x="793790" y="3377565"/>
            <a:ext cx="6407944" cy="1438870"/>
          </a:xfrm>
          <a:prstGeom prst="roundRect">
            <a:avLst>
              <a:gd name="adj" fmla="val 10168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763310" y="3377565"/>
            <a:ext cx="121920" cy="143887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1142524" y="3634859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Fundamentals</a:t>
            </a:r>
            <a:endParaRPr sz="2650" b="0" i="0" u="none" strike="noStrike" cap="none"/>
          </a:p>
        </p:txBody>
      </p:sp>
      <p:sp>
        <p:nvSpPr>
          <p:cNvPr id="194" name="Google Shape;194;p23"/>
          <p:cNvSpPr/>
          <p:nvPr/>
        </p:nvSpPr>
        <p:spPr>
          <a:xfrm>
            <a:off x="1096799" y="4196239"/>
            <a:ext cx="5802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What is prompt engineering and why does it matter?</a:t>
            </a:r>
            <a:endParaRPr sz="1750" b="0" i="0" u="none" strike="noStrike" cap="none"/>
          </a:p>
        </p:txBody>
      </p:sp>
      <p:sp>
        <p:nvSpPr>
          <p:cNvPr id="195" name="Google Shape;195;p23"/>
          <p:cNvSpPr/>
          <p:nvPr/>
        </p:nvSpPr>
        <p:spPr>
          <a:xfrm>
            <a:off x="7428548" y="3377565"/>
            <a:ext cx="6408063" cy="1438870"/>
          </a:xfrm>
          <a:prstGeom prst="roundRect">
            <a:avLst>
              <a:gd name="adj" fmla="val 10168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7398067" y="3377565"/>
            <a:ext cx="121920" cy="143887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7777282" y="3634859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How it Works</a:t>
            </a:r>
            <a:endParaRPr sz="2650" b="0" i="0" u="none" strike="noStrike" cap="none"/>
          </a:p>
        </p:txBody>
      </p:sp>
      <p:sp>
        <p:nvSpPr>
          <p:cNvPr id="198" name="Google Shape;198;p23"/>
          <p:cNvSpPr/>
          <p:nvPr/>
        </p:nvSpPr>
        <p:spPr>
          <a:xfrm>
            <a:off x="7777282" y="4196239"/>
            <a:ext cx="580203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Understanding the mechanics of effective prompting.</a:t>
            </a:r>
            <a:endParaRPr sz="1750" b="0" i="0" u="none" strike="noStrike" cap="none"/>
          </a:p>
        </p:txBody>
      </p:sp>
      <p:sp>
        <p:nvSpPr>
          <p:cNvPr id="199" name="Google Shape;199;p23"/>
          <p:cNvSpPr/>
          <p:nvPr/>
        </p:nvSpPr>
        <p:spPr>
          <a:xfrm>
            <a:off x="793790" y="5043249"/>
            <a:ext cx="6407944" cy="1438870"/>
          </a:xfrm>
          <a:prstGeom prst="roundRect">
            <a:avLst>
              <a:gd name="adj" fmla="val 10168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763310" y="5043249"/>
            <a:ext cx="121920" cy="143887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1142524" y="5300543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Bridging the Gap</a:t>
            </a:r>
            <a:endParaRPr sz="2650" b="0" i="0" u="none" strike="noStrike" cap="none"/>
          </a:p>
        </p:txBody>
      </p:sp>
      <p:sp>
        <p:nvSpPr>
          <p:cNvPr id="202" name="Google Shape;202;p23"/>
          <p:cNvSpPr/>
          <p:nvPr/>
        </p:nvSpPr>
        <p:spPr>
          <a:xfrm>
            <a:off x="1142524" y="5861923"/>
            <a:ext cx="58019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Connecting human intent with machine understanding.</a:t>
            </a:r>
            <a:endParaRPr sz="1750" b="0" i="0" u="none" strike="noStrike" cap="none"/>
          </a:p>
        </p:txBody>
      </p:sp>
      <p:sp>
        <p:nvSpPr>
          <p:cNvPr id="203" name="Google Shape;203;p23"/>
          <p:cNvSpPr/>
          <p:nvPr/>
        </p:nvSpPr>
        <p:spPr>
          <a:xfrm>
            <a:off x="7428548" y="5043249"/>
            <a:ext cx="6408063" cy="1438870"/>
          </a:xfrm>
          <a:prstGeom prst="roundRect">
            <a:avLst>
              <a:gd name="adj" fmla="val 10168"/>
            </a:avLst>
          </a:prstGeom>
          <a:solidFill>
            <a:srgbClr val="FFFFFF"/>
          </a:solidFill>
          <a:ln w="3047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7398067" y="5043249"/>
            <a:ext cx="121920" cy="143887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7777275" y="5156600"/>
            <a:ext cx="52968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From Basic to Advanced</a:t>
            </a:r>
            <a:endParaRPr sz="2650" b="0" i="0" u="none" strike="noStrike" cap="none"/>
          </a:p>
        </p:txBody>
      </p:sp>
      <p:sp>
        <p:nvSpPr>
          <p:cNvPr id="206" name="Google Shape;206;p23"/>
          <p:cNvSpPr/>
          <p:nvPr/>
        </p:nvSpPr>
        <p:spPr>
          <a:xfrm>
            <a:off x="7777282" y="5861923"/>
            <a:ext cx="580203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Scaling your prompting skills for complex tasks.</a:t>
            </a:r>
            <a:endParaRPr sz="1750" b="0" i="0" u="none" strike="noStrike" cap="none"/>
          </a:p>
        </p:txBody>
      </p:sp>
      <p:sp>
        <p:nvSpPr>
          <p:cNvPr id="207" name="Google Shape;207;p23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96693E73-C1F4-D407-5760-E66077FCE015}"/>
              </a:ext>
            </a:extLst>
          </p:cNvPr>
          <p:cNvSpPr txBox="1"/>
          <p:nvPr/>
        </p:nvSpPr>
        <p:spPr>
          <a:xfrm>
            <a:off x="1272390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 title="ChatGPT Image Aug 4, 2025, 12_55_4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304800"/>
            <a:ext cx="7924800" cy="79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DB0B4770-59D4-CDB2-6273-EDE6FC40516F}"/>
              </a:ext>
            </a:extLst>
          </p:cNvPr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/>
          <p:nvPr/>
        </p:nvSpPr>
        <p:spPr>
          <a:xfrm>
            <a:off x="793790" y="1003459"/>
            <a:ext cx="307371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endParaRPr sz="2200" b="0" i="0" u="none" strike="noStrike" cap="none"/>
          </a:p>
        </p:txBody>
      </p:sp>
      <p:sp>
        <p:nvSpPr>
          <p:cNvPr id="221" name="Google Shape;221;p25"/>
          <p:cNvSpPr/>
          <p:nvPr/>
        </p:nvSpPr>
        <p:spPr>
          <a:xfrm>
            <a:off x="1590900" y="406712"/>
            <a:ext cx="92634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Why is Prompt Engineering Important?</a:t>
            </a:r>
            <a:endParaRPr sz="4450" b="0" i="0" u="none" strike="noStrike" cap="none"/>
          </a:p>
        </p:txBody>
      </p:sp>
      <p:pic>
        <p:nvPicPr>
          <p:cNvPr id="222" name="Google Shape;22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263354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/>
          <p:nvPr/>
        </p:nvSpPr>
        <p:spPr>
          <a:xfrm>
            <a:off x="793790" y="34840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Precision</a:t>
            </a:r>
            <a:endParaRPr sz="2200" b="0" i="0" u="none" strike="noStrike" cap="none"/>
          </a:p>
        </p:txBody>
      </p:sp>
      <p:sp>
        <p:nvSpPr>
          <p:cNvPr id="224" name="Google Shape;224;p25"/>
          <p:cNvSpPr/>
          <p:nvPr/>
        </p:nvSpPr>
        <p:spPr>
          <a:xfrm>
            <a:off x="793790" y="3974425"/>
            <a:ext cx="637960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Ensures AI generates accurate and relevant responses.</a:t>
            </a:r>
            <a:endParaRPr sz="1750" b="0" i="0" u="none" strike="noStrike" cap="none"/>
          </a:p>
        </p:txBody>
      </p:sp>
      <p:pic>
        <p:nvPicPr>
          <p:cNvPr id="225" name="Google Shape;225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6884" y="263354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/>
          <p:nvPr/>
        </p:nvSpPr>
        <p:spPr>
          <a:xfrm>
            <a:off x="7456884" y="34840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Efficiency</a:t>
            </a:r>
            <a:endParaRPr sz="2200" b="0" i="0" u="none" strike="noStrike" cap="none"/>
          </a:p>
        </p:txBody>
      </p:sp>
      <p:sp>
        <p:nvSpPr>
          <p:cNvPr id="227" name="Google Shape;227;p25"/>
          <p:cNvSpPr/>
          <p:nvPr/>
        </p:nvSpPr>
        <p:spPr>
          <a:xfrm>
            <a:off x="7456875" y="3974425"/>
            <a:ext cx="47448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Reduces trial-and-error, saving time and resources.</a:t>
            </a:r>
            <a:endParaRPr sz="1750" b="0" i="0" u="none" strike="noStrike" cap="none"/>
          </a:p>
        </p:txBody>
      </p:sp>
      <p:pic>
        <p:nvPicPr>
          <p:cNvPr id="228" name="Google Shape;228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90" y="490430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/>
          <p:nvPr/>
        </p:nvSpPr>
        <p:spPr>
          <a:xfrm>
            <a:off x="793790" y="5754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Control</a:t>
            </a:r>
            <a:endParaRPr sz="2200" b="0" i="0" u="none" strike="noStrike" cap="none"/>
          </a:p>
        </p:txBody>
      </p:sp>
      <p:sp>
        <p:nvSpPr>
          <p:cNvPr id="230" name="Google Shape;230;p25"/>
          <p:cNvSpPr/>
          <p:nvPr/>
        </p:nvSpPr>
        <p:spPr>
          <a:xfrm>
            <a:off x="793790" y="6245185"/>
            <a:ext cx="637960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Gives users greater command over AI behavior.</a:t>
            </a:r>
            <a:endParaRPr sz="1750" b="0" i="0" u="none" strike="noStrike" cap="none"/>
          </a:p>
        </p:txBody>
      </p:sp>
      <p:pic>
        <p:nvPicPr>
          <p:cNvPr id="231" name="Google Shape;231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56884" y="490430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/>
          <p:nvPr/>
        </p:nvSpPr>
        <p:spPr>
          <a:xfrm>
            <a:off x="7456884" y="5754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Innovation</a:t>
            </a:r>
            <a:endParaRPr sz="2200" b="0" i="0" u="none" strike="noStrike" cap="none"/>
          </a:p>
        </p:txBody>
      </p:sp>
      <p:sp>
        <p:nvSpPr>
          <p:cNvPr id="233" name="Google Shape;233;p25"/>
          <p:cNvSpPr/>
          <p:nvPr/>
        </p:nvSpPr>
        <p:spPr>
          <a:xfrm>
            <a:off x="7456884" y="6245185"/>
            <a:ext cx="637972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Unlocks new applications and capabilities of AI.</a:t>
            </a:r>
            <a:endParaRPr sz="1750" b="0" i="0" u="none" strike="noStrike" cap="none"/>
          </a:p>
        </p:txBody>
      </p:sp>
      <p:sp>
        <p:nvSpPr>
          <p:cNvPr id="234" name="Google Shape;234;p25"/>
          <p:cNvSpPr/>
          <p:nvPr/>
        </p:nvSpPr>
        <p:spPr>
          <a:xfrm>
            <a:off x="793800" y="6744125"/>
            <a:ext cx="64470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It transforms AI from a powerful tool into a precise instrument, tailored to your specific needs.</a:t>
            </a:r>
            <a:endParaRPr sz="1750" b="0" i="0" u="none" strike="noStrike" cap="none"/>
          </a:p>
        </p:txBody>
      </p:sp>
      <p:pic>
        <p:nvPicPr>
          <p:cNvPr id="235" name="Google Shape;235;p25" title="ChatGPT Image Aug 4, 2025, 01_16_43 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45450" y="2296625"/>
            <a:ext cx="2835226" cy="394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ABD1F48B-F00F-BEB6-E644-B609E3DA0978}"/>
              </a:ext>
            </a:extLst>
          </p:cNvPr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793790" y="1404461"/>
            <a:ext cx="306002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endParaRPr sz="2200" b="0" i="0" u="none" strike="noStrike" cap="none"/>
          </a:p>
        </p:txBody>
      </p:sp>
      <p:sp>
        <p:nvSpPr>
          <p:cNvPr id="243" name="Google Shape;243;p26"/>
          <p:cNvSpPr/>
          <p:nvPr/>
        </p:nvSpPr>
        <p:spPr>
          <a:xfrm>
            <a:off x="793800" y="1339705"/>
            <a:ext cx="7556400" cy="20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How Does Prompt Engineering Work?</a:t>
            </a:r>
            <a:endParaRPr sz="4450" b="0" i="0" u="none" strike="noStrike" cap="none"/>
          </a:p>
        </p:txBody>
      </p:sp>
      <p:sp>
        <p:nvSpPr>
          <p:cNvPr id="244" name="Google Shape;244;p26"/>
          <p:cNvSpPr/>
          <p:nvPr/>
        </p:nvSpPr>
        <p:spPr>
          <a:xfrm>
            <a:off x="793790" y="3743325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 its core, prompt engineering works by providing clear, structured instructions and context to the AI model. Think of it as giving the AI a very specific set of directions.</a:t>
            </a:r>
            <a:endParaRPr sz="1750" b="0" i="0" u="none" strike="noStrike" cap="none"/>
          </a:p>
        </p:txBody>
      </p:sp>
      <p:sp>
        <p:nvSpPr>
          <p:cNvPr id="245" name="Google Shape;245;p26"/>
          <p:cNvSpPr/>
          <p:nvPr/>
        </p:nvSpPr>
        <p:spPr>
          <a:xfrm>
            <a:off x="793790" y="53139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Input</a:t>
            </a:r>
            <a:endParaRPr sz="2200" b="0" i="0" u="none" strike="noStrike" cap="none"/>
          </a:p>
        </p:txBody>
      </p:sp>
      <p:sp>
        <p:nvSpPr>
          <p:cNvPr id="246" name="Google Shape;246;p26"/>
          <p:cNvSpPr/>
          <p:nvPr/>
        </p:nvSpPr>
        <p:spPr>
          <a:xfrm>
            <a:off x="793790" y="5895142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Your crafted prompt, including context, task, and constraints.</a:t>
            </a:r>
            <a:endParaRPr sz="1750" b="0" i="0" u="none" strike="noStrike" cap="none"/>
          </a:p>
        </p:txBody>
      </p:sp>
      <p:sp>
        <p:nvSpPr>
          <p:cNvPr id="247" name="Google Shape;247;p26"/>
          <p:cNvSpPr/>
          <p:nvPr/>
        </p:nvSpPr>
        <p:spPr>
          <a:xfrm>
            <a:off x="4856321" y="53139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sz="2200" b="0" i="0" u="none" strike="noStrike" cap="none"/>
          </a:p>
        </p:txBody>
      </p:sp>
      <p:sp>
        <p:nvSpPr>
          <p:cNvPr id="248" name="Google Shape;248;p26"/>
          <p:cNvSpPr/>
          <p:nvPr/>
        </p:nvSpPr>
        <p:spPr>
          <a:xfrm>
            <a:off x="4856321" y="5895142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 model interprets the prompt to understand intent.</a:t>
            </a:r>
            <a:endParaRPr sz="1750" b="0" i="0" u="none" strike="noStrike" cap="none"/>
          </a:p>
        </p:txBody>
      </p:sp>
      <p:pic>
        <p:nvPicPr>
          <p:cNvPr id="249" name="Google Shape;249;p26" title="ChatGPT Image Aug 20, 2025, 03_14_2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200" y="980850"/>
            <a:ext cx="6280201" cy="663340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AB8E7685-32E6-1E35-07B6-B820D5C805C2}"/>
              </a:ext>
            </a:extLst>
          </p:cNvPr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853600" y="1279872"/>
            <a:ext cx="31677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endParaRPr sz="2200" b="0" i="0" u="none" strike="noStrike" cap="none"/>
          </a:p>
        </p:txBody>
      </p:sp>
      <p:sp>
        <p:nvSpPr>
          <p:cNvPr id="257" name="Google Shape;257;p27"/>
          <p:cNvSpPr/>
          <p:nvPr/>
        </p:nvSpPr>
        <p:spPr>
          <a:xfrm rot="409">
            <a:off x="793850" y="2129126"/>
            <a:ext cx="7560600" cy="20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is Prompt Engineering?</a:t>
            </a:r>
            <a:endParaRPr sz="4450" b="0" i="0" u="none" strike="noStrike" cap="none"/>
          </a:p>
        </p:txBody>
      </p:sp>
      <p:sp>
        <p:nvSpPr>
          <p:cNvPr id="258" name="Google Shape;258;p27"/>
          <p:cNvSpPr/>
          <p:nvPr/>
        </p:nvSpPr>
        <p:spPr>
          <a:xfrm>
            <a:off x="793800" y="4566875"/>
            <a:ext cx="9337800" cy="19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Prompt engineering is the art and science of crafting inputs (prompts) to guide AI models to generate desired outputs. It's about clear communication with machines.</a:t>
            </a:r>
            <a:endParaRPr sz="1750" b="0" i="0" u="none" strike="noStrike" cap="none"/>
          </a:p>
        </p:txBody>
      </p:sp>
      <p:pic>
        <p:nvPicPr>
          <p:cNvPr id="259" name="Google Shape;259;p27" title="Prompt Engineering Infographi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375" y="47850"/>
            <a:ext cx="5085025" cy="81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/>
          <p:nvPr/>
        </p:nvSpPr>
        <p:spPr>
          <a:xfrm>
            <a:off x="575550" y="452201"/>
            <a:ext cx="6170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Purpose: Bridging the Gap</a:t>
            </a:r>
            <a:endParaRPr sz="3200" b="0" i="0" u="none" strike="noStrike" cap="none"/>
          </a:p>
        </p:txBody>
      </p:sp>
      <p:sp>
        <p:nvSpPr>
          <p:cNvPr id="266" name="Google Shape;266;p28"/>
          <p:cNvSpPr/>
          <p:nvPr/>
        </p:nvSpPr>
        <p:spPr>
          <a:xfrm>
            <a:off x="575550" y="1294928"/>
            <a:ext cx="13479300" cy="10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lang="en-US" sz="19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ultimate goal of prompt engineering is to minimize the "say-do" gap between human intention and AI output.</a:t>
            </a:r>
            <a:endParaRPr sz="1950" b="0" i="0" u="none" strike="noStrike" cap="none"/>
          </a:p>
        </p:txBody>
      </p:sp>
      <p:pic>
        <p:nvPicPr>
          <p:cNvPr id="267" name="Google Shape;267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3398" y="1742837"/>
            <a:ext cx="7883604" cy="707969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/>
          <p:nvPr/>
        </p:nvSpPr>
        <p:spPr>
          <a:xfrm>
            <a:off x="3585629" y="3146113"/>
            <a:ext cx="2938462" cy="37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lang="en-US" sz="13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Human Intent</a:t>
            </a:r>
            <a:endParaRPr sz="1350" b="0" i="0" u="none" strike="noStrike" cap="none"/>
          </a:p>
        </p:txBody>
      </p:sp>
      <p:pic>
        <p:nvPicPr>
          <p:cNvPr id="269" name="Google Shape;269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6215" y="4742553"/>
            <a:ext cx="673959" cy="6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/>
          <p:nvPr/>
        </p:nvSpPr>
        <p:spPr>
          <a:xfrm>
            <a:off x="5558433" y="7042649"/>
            <a:ext cx="2846003" cy="37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lang="en-US" sz="13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Prompt Design</a:t>
            </a:r>
            <a:endParaRPr sz="1350" b="0" i="0" u="none" strike="noStrike" cap="none"/>
          </a:p>
        </p:txBody>
      </p:sp>
      <p:pic>
        <p:nvPicPr>
          <p:cNvPr id="271" name="Google Shape;271;p2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6767" y="5153458"/>
            <a:ext cx="673959" cy="6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8084516" y="3560387"/>
            <a:ext cx="2846002" cy="75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lang="en-US" sz="135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Machine Understanding</a:t>
            </a:r>
            <a:endParaRPr sz="1350" b="0" i="0" u="none" strike="noStrike" cap="none"/>
          </a:p>
        </p:txBody>
      </p:sp>
      <p:pic>
        <p:nvPicPr>
          <p:cNvPr id="273" name="Google Shape;273;p2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04218" y="5594690"/>
            <a:ext cx="673959" cy="67395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/>
          <p:nvPr/>
        </p:nvSpPr>
        <p:spPr>
          <a:xfrm>
            <a:off x="575548" y="9007435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lang="en-US" sz="12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translate complex human thought into a language the AI can accurately process and act upon, ensuring alignment.</a:t>
            </a:r>
            <a:endParaRPr sz="1250" b="0" i="0" u="none" strike="noStrike" cap="none"/>
          </a:p>
        </p:txBody>
      </p:sp>
      <p:sp>
        <p:nvSpPr>
          <p:cNvPr id="275" name="Google Shape;275;p28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937D8F00-AE55-1D7E-70E7-7AD7FAF06510}"/>
              </a:ext>
            </a:extLst>
          </p:cNvPr>
          <p:cNvSpPr txBox="1"/>
          <p:nvPr/>
        </p:nvSpPr>
        <p:spPr>
          <a:xfrm>
            <a:off x="1272390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/>
          <p:nvPr/>
        </p:nvSpPr>
        <p:spPr>
          <a:xfrm>
            <a:off x="793800" y="693769"/>
            <a:ext cx="7445700" cy="18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Basic vs. Advanced Prompts</a:t>
            </a:r>
            <a:endParaRPr sz="4450" b="0" i="0" u="none" strike="noStrike" cap="none"/>
          </a:p>
        </p:txBody>
      </p:sp>
      <p:sp>
        <p:nvSpPr>
          <p:cNvPr id="282" name="Google Shape;282;p29"/>
          <p:cNvSpPr/>
          <p:nvPr/>
        </p:nvSpPr>
        <p:spPr>
          <a:xfrm>
            <a:off x="793800" y="2392325"/>
            <a:ext cx="7445700" cy="14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Prompt engineering scales with complexity, moving from simple queries to sophisticated multi-turn interactions.</a:t>
            </a:r>
            <a:endParaRPr sz="1750" b="0" i="0" u="none" strike="noStrike" cap="none"/>
          </a:p>
        </p:txBody>
      </p:sp>
      <p:sp>
        <p:nvSpPr>
          <p:cNvPr id="283" name="Google Shape;283;p29"/>
          <p:cNvSpPr/>
          <p:nvPr/>
        </p:nvSpPr>
        <p:spPr>
          <a:xfrm>
            <a:off x="793790" y="3845600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Inter"/>
              <a:buNone/>
            </a:pPr>
            <a:r>
              <a:rPr lang="en-US" sz="26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Basic Prompts</a:t>
            </a:r>
            <a:endParaRPr sz="2650" b="0" i="0" u="none" strike="noStrike" cap="none"/>
          </a:p>
        </p:txBody>
      </p:sp>
      <p:sp>
        <p:nvSpPr>
          <p:cNvPr id="284" name="Google Shape;284;p29"/>
          <p:cNvSpPr/>
          <p:nvPr/>
        </p:nvSpPr>
        <p:spPr>
          <a:xfrm>
            <a:off x="793790" y="449770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Direct, single-instruction queries.</a:t>
            </a:r>
            <a:endParaRPr sz="1750" b="0" i="0" u="none" strike="noStrike" cap="none"/>
          </a:p>
        </p:txBody>
      </p:sp>
      <p:sp>
        <p:nvSpPr>
          <p:cNvPr id="285" name="Google Shape;285;p29"/>
          <p:cNvSpPr/>
          <p:nvPr/>
        </p:nvSpPr>
        <p:spPr>
          <a:xfrm>
            <a:off x="793790" y="506468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Ask a question.</a:t>
            </a:r>
            <a:endParaRPr sz="1750" b="0" i="0" u="none" strike="noStrike" cap="none"/>
          </a:p>
        </p:txBody>
      </p:sp>
      <p:sp>
        <p:nvSpPr>
          <p:cNvPr id="286" name="Google Shape;286;p29"/>
          <p:cNvSpPr/>
          <p:nvPr/>
        </p:nvSpPr>
        <p:spPr>
          <a:xfrm>
            <a:off x="793790" y="550687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 a simple list.</a:t>
            </a:r>
            <a:endParaRPr sz="1750" b="0" i="0" u="none" strike="noStrike" cap="none"/>
          </a:p>
        </p:txBody>
      </p:sp>
      <p:sp>
        <p:nvSpPr>
          <p:cNvPr id="287" name="Google Shape;287;p29"/>
          <p:cNvSpPr/>
          <p:nvPr/>
        </p:nvSpPr>
        <p:spPr>
          <a:xfrm>
            <a:off x="793790" y="594907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Summarize a short text.</a:t>
            </a:r>
            <a:endParaRPr sz="1750" b="0" i="0" u="none" strike="noStrike" cap="none"/>
          </a:p>
        </p:txBody>
      </p:sp>
      <p:sp>
        <p:nvSpPr>
          <p:cNvPr id="288" name="Google Shape;288;p29"/>
          <p:cNvSpPr/>
          <p:nvPr/>
        </p:nvSpPr>
        <p:spPr>
          <a:xfrm>
            <a:off x="7599521" y="3845600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Inter"/>
              <a:buNone/>
            </a:pPr>
            <a:r>
              <a:rPr lang="en-US" sz="265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Advanced Prompts</a:t>
            </a:r>
            <a:endParaRPr sz="2650" b="0" i="0" u="none" strike="noStrike" cap="none"/>
          </a:p>
        </p:txBody>
      </p:sp>
      <p:sp>
        <p:nvSpPr>
          <p:cNvPr id="289" name="Google Shape;289;p29"/>
          <p:cNvSpPr/>
          <p:nvPr/>
        </p:nvSpPr>
        <p:spPr>
          <a:xfrm>
            <a:off x="7599521" y="449770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Multi-faceted, context-rich instructions.</a:t>
            </a:r>
            <a:endParaRPr sz="1750" b="0" i="0" u="none" strike="noStrike" cap="none"/>
          </a:p>
        </p:txBody>
      </p:sp>
      <p:sp>
        <p:nvSpPr>
          <p:cNvPr id="290" name="Google Shape;290;p29"/>
          <p:cNvSpPr/>
          <p:nvPr/>
        </p:nvSpPr>
        <p:spPr>
          <a:xfrm>
            <a:off x="7599521" y="506468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Role-playing for nuanced responses.</a:t>
            </a:r>
            <a:endParaRPr sz="1750" b="0" i="0" u="none" strike="noStrike" cap="none"/>
          </a:p>
        </p:txBody>
      </p:sp>
      <p:sp>
        <p:nvSpPr>
          <p:cNvPr id="291" name="Google Shape;291;p29"/>
          <p:cNvSpPr/>
          <p:nvPr/>
        </p:nvSpPr>
        <p:spPr>
          <a:xfrm>
            <a:off x="7599521" y="550687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Chain-of-thought prompting.</a:t>
            </a:r>
            <a:endParaRPr sz="1750" b="0" i="0" u="none" strike="noStrike" cap="none"/>
          </a:p>
        </p:txBody>
      </p:sp>
      <p:sp>
        <p:nvSpPr>
          <p:cNvPr id="292" name="Google Shape;292;p29"/>
          <p:cNvSpPr/>
          <p:nvPr/>
        </p:nvSpPr>
        <p:spPr>
          <a:xfrm>
            <a:off x="7599521" y="594907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Few-shot learning examples.</a:t>
            </a:r>
            <a:endParaRPr sz="1750" b="0" i="0" u="none" strike="noStrike" cap="none"/>
          </a:p>
        </p:txBody>
      </p:sp>
      <p:pic>
        <p:nvPicPr>
          <p:cNvPr id="293" name="Google Shape;293;p29" title="Basics vs. Advanced Prompt Engineer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525" y="0"/>
            <a:ext cx="7037076" cy="37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12723950" y="7673400"/>
            <a:ext cx="1906500" cy="55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01F23250-E6C5-A31E-D5F6-F65A932955B5}"/>
              </a:ext>
            </a:extLst>
          </p:cNvPr>
          <p:cNvSpPr txBox="1"/>
          <p:nvPr/>
        </p:nvSpPr>
        <p:spPr>
          <a:xfrm>
            <a:off x="12723900" y="7673400"/>
            <a:ext cx="1906500" cy="55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1102</Words>
  <Application>Microsoft Office PowerPoint</Application>
  <PresentationFormat>Custom</PresentationFormat>
  <Paragraphs>157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Roboto</vt:lpstr>
      <vt:lpstr>Inter</vt:lpstr>
      <vt:lpstr>Lato</vt:lpstr>
      <vt:lpstr>Calibri</vt:lpstr>
      <vt:lpstr>Montserrat</vt:lpstr>
      <vt:lpstr>Arial</vt:lpstr>
      <vt:lpstr>Focus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Tejas Solanki</cp:lastModifiedBy>
  <cp:revision>1</cp:revision>
  <dcterms:modified xsi:type="dcterms:W3CDTF">2025-08-20T11:36:23Z</dcterms:modified>
</cp:coreProperties>
</file>